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1" r:id="rId3"/>
    <p:sldId id="278" r:id="rId4"/>
    <p:sldId id="284" r:id="rId5"/>
    <p:sldId id="304" r:id="rId6"/>
    <p:sldId id="277" r:id="rId7"/>
    <p:sldId id="283" r:id="rId8"/>
    <p:sldId id="286" r:id="rId9"/>
    <p:sldId id="287" r:id="rId10"/>
    <p:sldId id="290" r:id="rId11"/>
    <p:sldId id="306" r:id="rId12"/>
    <p:sldId id="305" r:id="rId13"/>
    <p:sldId id="257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72" r:id="rId24"/>
    <p:sldId id="274" r:id="rId25"/>
    <p:sldId id="275" r:id="rId26"/>
    <p:sldId id="276" r:id="rId27"/>
    <p:sldId id="302" r:id="rId28"/>
    <p:sldId id="258" r:id="rId29"/>
    <p:sldId id="30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105;\&#1052;&#1086;&#1080;%20&#1076;&#1086;&#1082;&#1091;&#1084;&#1077;&#1085;&#1090;&#1099;\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1"/>
  <c:chart>
    <c:title>
      <c:tx>
        <c:rich>
          <a:bodyPr/>
          <a:lstStyle/>
          <a:p>
            <a:pPr>
              <a:defRPr/>
            </a:pPr>
            <a:r>
              <a:rPr lang="ru-RU" dirty="0"/>
              <a:t>Распределение пациентов </a:t>
            </a:r>
            <a:r>
              <a:rPr lang="ru-RU" dirty="0" smtClean="0"/>
              <a:t>основной </a:t>
            </a:r>
            <a:r>
              <a:rPr lang="ru-RU" dirty="0"/>
              <a:t>группы по возрастным интервалам</a:t>
            </a:r>
          </a:p>
        </c:rich>
      </c:tx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0974097365093777"/>
          <c:w val="0.80195139241620161"/>
          <c:h val="0.811448343364130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пациентов исследуемой группы по возрастным интервалам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5"/>
              </a:solidFill>
              <a:ln w="25400" cap="flat" cmpd="sng" algn="ctr">
                <a:solidFill>
                  <a:schemeClr val="accent5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cat>
            <c:strRef>
              <c:f>Лист1!$A$2:$A$4</c:f>
              <c:strCache>
                <c:ptCount val="3"/>
                <c:pt idx="0">
                  <c:v>12 -17 лет</c:v>
                </c:pt>
                <c:pt idx="1">
                  <c:v>18 -24 лет</c:v>
                </c:pt>
                <c:pt idx="2">
                  <c:v>25 -30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</c:v>
                </c:pt>
                <c:pt idx="1">
                  <c:v>35</c:v>
                </c:pt>
                <c:pt idx="2">
                  <c:v>11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5850712705922818"/>
          <c:y val="0.44276919083044752"/>
          <c:w val="0.21688974555358692"/>
          <c:h val="0.4884687383427568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 smtClean="0">
                <a:solidFill>
                  <a:srgbClr val="7030A0"/>
                </a:solidFill>
              </a:rPr>
              <a:t>Распределение пациентов исследуемой группы по диагнозам</a:t>
            </a:r>
            <a:endParaRPr lang="ru-RU" sz="2400" dirty="0">
              <a:solidFill>
                <a:srgbClr val="7030A0"/>
              </a:solidFill>
            </a:endParaRPr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Зависимость от нескольких ПАВ</c:v>
                </c:pt>
                <c:pt idx="1">
                  <c:v>Зависимость от опиатов</c:v>
                </c:pt>
                <c:pt idx="2">
                  <c:v>Зависимость от алкоголя</c:v>
                </c:pt>
                <c:pt idx="3">
                  <c:v>Злоупотребление каннабиноидами</c:v>
                </c:pt>
                <c:pt idx="4">
                  <c:v>Зависимость от ингалянтов</c:v>
                </c:pt>
                <c:pt idx="5">
                  <c:v>Зависимость от снотворных и седативных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42</c:v>
                </c:pt>
                <c:pt idx="1">
                  <c:v>3</c:v>
                </c:pt>
                <c:pt idx="2">
                  <c:v>21</c:v>
                </c:pt>
                <c:pt idx="3">
                  <c:v>6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935915324420036"/>
          <c:y val="0.11617443708964"/>
          <c:w val="0.33693614389803306"/>
          <c:h val="0.8838255908359625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 sz="100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1600" b="0" dirty="0" smtClean="0"/>
              <a:t> </a:t>
            </a:r>
            <a:endParaRPr lang="ru-RU" sz="1600" b="0" dirty="0"/>
          </a:p>
        </c:rich>
      </c:tx>
      <c:layout>
        <c:manualLayout>
          <c:xMode val="edge"/>
          <c:yMode val="edge"/>
          <c:x val="0.1198965105590012"/>
          <c:y val="0.88732846875815952"/>
        </c:manualLayout>
      </c:layout>
      <c:spPr>
        <a:noFill/>
        <a:ln w="23227">
          <a:noFill/>
        </a:ln>
      </c:spPr>
    </c:title>
    <c:plotArea>
      <c:layout>
        <c:manualLayout>
          <c:layoutTarget val="inner"/>
          <c:xMode val="edge"/>
          <c:yMode val="edge"/>
          <c:x val="0.1091205211726408"/>
          <c:y val="3.4739454094292778E-2"/>
          <c:w val="0.87459283387622155"/>
          <c:h val="0.71960297766750514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Основная группа</c:v>
                </c:pt>
              </c:strCache>
            </c:strRef>
          </c:tx>
          <c:spPr>
            <a:ln w="34841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  <c:pt idx="10">
                  <c:v>30</c:v>
                </c:pt>
                <c:pt idx="11">
                  <c:v>33</c:v>
                </c:pt>
                <c:pt idx="12">
                  <c:v>36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100</c:v>
                </c:pt>
                <c:pt idx="1">
                  <c:v>89.2</c:v>
                </c:pt>
                <c:pt idx="2">
                  <c:v>83.1</c:v>
                </c:pt>
                <c:pt idx="3">
                  <c:v>77.099999999999994</c:v>
                </c:pt>
                <c:pt idx="4">
                  <c:v>72.3</c:v>
                </c:pt>
                <c:pt idx="5">
                  <c:v>68.7</c:v>
                </c:pt>
                <c:pt idx="6">
                  <c:v>67.5</c:v>
                </c:pt>
                <c:pt idx="7">
                  <c:v>63.9</c:v>
                </c:pt>
                <c:pt idx="8">
                  <c:v>61.4</c:v>
                </c:pt>
                <c:pt idx="9">
                  <c:v>55.4</c:v>
                </c:pt>
                <c:pt idx="10">
                  <c:v>54.2</c:v>
                </c:pt>
                <c:pt idx="11">
                  <c:v>51.8</c:v>
                </c:pt>
                <c:pt idx="12">
                  <c:v>48.2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Контрольная группа</c:v>
                </c:pt>
              </c:strCache>
            </c:strRef>
          </c:tx>
          <c:spPr>
            <a:ln w="34841">
              <a:solidFill>
                <a:srgbClr val="0000FF"/>
              </a:solidFill>
              <a:prstDash val="sysDash"/>
            </a:ln>
          </c:spPr>
          <c:marker>
            <c:symbol val="none"/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  <c:pt idx="10">
                  <c:v>30</c:v>
                </c:pt>
                <c:pt idx="11">
                  <c:v>33</c:v>
                </c:pt>
                <c:pt idx="12">
                  <c:v>36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100</c:v>
                </c:pt>
                <c:pt idx="1">
                  <c:v>24.1</c:v>
                </c:pt>
                <c:pt idx="2">
                  <c:v>8.4</c:v>
                </c:pt>
                <c:pt idx="3">
                  <c:v>7.2</c:v>
                </c:pt>
                <c:pt idx="4">
                  <c:v>4.8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1"/>
        </c:ser>
        <c:marker val="1"/>
        <c:axId val="83627008"/>
        <c:axId val="83633280"/>
      </c:lineChart>
      <c:catAx>
        <c:axId val="83627008"/>
        <c:scaling>
          <c:orientation val="minMax"/>
        </c:scaling>
        <c:axPos val="b"/>
        <c:majorGridlines>
          <c:spPr>
            <a:ln w="2903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2000" b="1" dirty="0"/>
                  <a:t>длительность ремиссии, месяц</a:t>
                </a:r>
                <a:r>
                  <a:rPr lang="ru-RU" sz="2000" b="0" dirty="0"/>
                  <a:t>ы</a:t>
                </a:r>
              </a:p>
            </c:rich>
          </c:tx>
          <c:layout>
            <c:manualLayout>
              <c:xMode val="edge"/>
              <c:yMode val="edge"/>
              <c:x val="0.34476718099759507"/>
              <c:y val="0.82384399231904515"/>
            </c:manualLayout>
          </c:layout>
          <c:spPr>
            <a:noFill/>
            <a:ln w="23227">
              <a:noFill/>
            </a:ln>
          </c:spPr>
        </c:title>
        <c:numFmt formatCode="General" sourceLinked="1"/>
        <c:tickLblPos val="nextTo"/>
        <c:spPr>
          <a:ln w="290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83633280"/>
        <c:crosses val="autoZero"/>
        <c:auto val="1"/>
        <c:lblAlgn val="ctr"/>
        <c:lblOffset val="100"/>
        <c:tickLblSkip val="1"/>
        <c:tickMarkSkip val="1"/>
      </c:catAx>
      <c:valAx>
        <c:axId val="83633280"/>
        <c:scaling>
          <c:orientation val="minMax"/>
          <c:max val="100"/>
          <c:min val="0"/>
        </c:scaling>
        <c:axPos val="l"/>
        <c:majorGridlines>
          <c:spPr>
            <a:ln w="2903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15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2000" b="1" dirty="0"/>
                  <a:t>Доля находящихся в </a:t>
                </a:r>
                <a:r>
                  <a:rPr lang="ru-RU" sz="2000" b="1" dirty="0" err="1"/>
                  <a:t>ремисии</a:t>
                </a:r>
                <a:r>
                  <a:rPr lang="ru-RU" sz="2000" b="1" dirty="0"/>
                  <a:t>, %</a:t>
                </a:r>
              </a:p>
            </c:rich>
          </c:tx>
          <c:layout>
            <c:manualLayout>
              <c:xMode val="edge"/>
              <c:yMode val="edge"/>
              <c:x val="8.1985815040556236E-3"/>
              <c:y val="7.0331319005617329E-2"/>
            </c:manualLayout>
          </c:layout>
          <c:spPr>
            <a:noFill/>
            <a:ln w="23227">
              <a:noFill/>
            </a:ln>
          </c:spPr>
        </c:title>
        <c:numFmt formatCode="General" sourceLinked="1"/>
        <c:tickLblPos val="nextTo"/>
        <c:spPr>
          <a:ln w="290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83627008"/>
        <c:crosses val="autoZero"/>
        <c:crossBetween val="midCat"/>
        <c:majorUnit val="10"/>
      </c:valAx>
      <c:spPr>
        <a:noFill/>
        <a:ln w="23231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</c:legendEntry>
      <c:layout>
        <c:manualLayout>
          <c:xMode val="edge"/>
          <c:yMode val="edge"/>
          <c:x val="0.39949790424595277"/>
          <c:y val="3.3641374373657842E-2"/>
          <c:w val="0.44299670148204956"/>
          <c:h val="0.15564771681027012"/>
        </c:manualLayout>
      </c:layout>
      <c:spPr>
        <a:noFill/>
        <a:ln w="2903">
          <a:solidFill>
            <a:srgbClr val="000000"/>
          </a:solidFill>
          <a:prstDash val="solid"/>
        </a:ln>
      </c:spPr>
      <c:txPr>
        <a:bodyPr/>
        <a:lstStyle/>
        <a:p>
          <a:pPr>
            <a:defRPr sz="1006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98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572F2-7C82-408E-BA12-7111AF560DB8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15BB9-3AAF-41CE-98BF-E9D9AE890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395536" y="500042"/>
            <a:ext cx="8352928" cy="55827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700" b="1" i="1" dirty="0" smtClean="0">
                <a:solidFill>
                  <a:srgbClr val="C00000"/>
                </a:solidFill>
              </a:rPr>
              <a:t>«Метод формирования личностной саморегуляции в амбулаторной реабилитации пациентов наркологического профиля» </a:t>
            </a:r>
            <a:endParaRPr lang="ru-RU" sz="2700" b="1" dirty="0" smtClean="0">
              <a:solidFill>
                <a:srgbClr val="C00000"/>
              </a:solidFill>
            </a:endParaRPr>
          </a:p>
          <a:p>
            <a:pPr algn="ctr"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Е.А. Соборникова, к.м.н.</a:t>
            </a:r>
          </a:p>
          <a:p>
            <a:pPr algn="ctr"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доцент кафедры наркологии ГБОУ ДПО «Российская медицинская академия последипломного образования» Минздрава России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 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Documents and Settings\ё\Мои документы\фото\Историческое фото\исходник\DSC026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496"/>
            <a:ext cx="500066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Парад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6187304" cy="4114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F:\стар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3938" y="921992"/>
            <a:ext cx="867606" cy="575593"/>
          </a:xfrm>
          <a:prstGeom prst="rect">
            <a:avLst/>
          </a:prstGeom>
          <a:noFill/>
        </p:spPr>
      </p:pic>
      <p:pic>
        <p:nvPicPr>
          <p:cNvPr id="2052" name="Picture 4" descr="F:\стары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128132"/>
            <a:ext cx="4114800" cy="27298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48400" y="1676400"/>
            <a:ext cx="2362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000" b="1" dirty="0" smtClean="0"/>
              <a:t>Тамбовская </a:t>
            </a:r>
          </a:p>
          <a:p>
            <a:pPr algn="ctr">
              <a:buNone/>
            </a:pPr>
            <a:r>
              <a:rPr lang="ru-RU" sz="2000" b="1" dirty="0" smtClean="0"/>
              <a:t>психиатрическая </a:t>
            </a:r>
          </a:p>
          <a:p>
            <a:pPr algn="ctr">
              <a:buNone/>
            </a:pPr>
            <a:r>
              <a:rPr lang="ru-RU" sz="2000" b="1" dirty="0" smtClean="0"/>
              <a:t>больница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4958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 smtClean="0"/>
              <a:t>Антинаркотическая</a:t>
            </a:r>
            <a:r>
              <a:rPr lang="ru-RU" sz="1900" b="1" dirty="0" smtClean="0"/>
              <a:t> программа для молодежи «Четвертое измерение»</a:t>
            </a:r>
          </a:p>
          <a:p>
            <a:pPr algn="r"/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5105400"/>
            <a:ext cx="48768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Соборникова Е.А., Сысоева И.Е., </a:t>
            </a:r>
            <a:r>
              <a:rPr lang="ru-RU" sz="1700" b="1" dirty="0" smtClean="0">
                <a:solidFill>
                  <a:srgbClr val="C00000"/>
                </a:solidFill>
              </a:rPr>
              <a:t>Раю Н.А</a:t>
            </a:r>
            <a:r>
              <a:rPr lang="ru-RU" sz="1600" b="1" dirty="0" smtClean="0">
                <a:solidFill>
                  <a:srgbClr val="C00000"/>
                </a:solidFill>
              </a:rPr>
              <a:t>., 1999 г.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85786" y="1500174"/>
            <a:ext cx="7443814" cy="4625989"/>
          </a:xfrm>
        </p:spPr>
        <p:txBody>
          <a:bodyPr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Концептуальной  основой метода формирования личностной саморегуляции является Психогенетическая теория личности Ю.В. Валентика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u-RU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(1993 –2008)</a:t>
            </a:r>
            <a:endParaRPr lang="ru-RU" sz="20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F:\теория личности\ПРЕЗЕНТАЦИЯ  Теория личности Ю.В. Валентика\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81013" y="3992563"/>
            <a:ext cx="3829051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2" descr="F:\теория личности\ПРЕЗЕНТАЦИЯ  Теория личности Ю.В. Валентика\1 - копия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628775"/>
            <a:ext cx="35433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 descr="F:\теория личности\ПРЕЗЕНТАЦИЯ  Теория личности Ю.В. Валентика\1 - копия (2)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4437063"/>
            <a:ext cx="3228975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 descr="F:\теория личности\ПРЕЗЕНТАЦИЯ  Теория личности Ю.В. Валентика\1 - копия (3)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3250" y="1196975"/>
            <a:ext cx="36480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Психогенетическая теория личности Ю.В. Валентика </a:t>
            </a:r>
          </a:p>
        </p:txBody>
      </p:sp>
      <p:sp>
        <p:nvSpPr>
          <p:cNvPr id="14" name="Стрелка вверх 13"/>
          <p:cNvSpPr/>
          <p:nvPr/>
        </p:nvSpPr>
        <p:spPr>
          <a:xfrm rot="2633763">
            <a:off x="2654300" y="3951288"/>
            <a:ext cx="328613" cy="6842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rot="1739038">
            <a:off x="6567488" y="3756025"/>
            <a:ext cx="341312" cy="6905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7829200">
            <a:off x="4756150" y="4095750"/>
            <a:ext cx="346075" cy="6445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«Личностная саморегуляция» – это сознательный выбор способов удовлетворения потребностей, обусловленный установками, смыслами и ценностями личности.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Процесс формирования личностной саморегуляции складывается из трех направлений: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/>
          <a:lstStyle/>
          <a:p>
            <a:r>
              <a:rPr lang="ru-RU" sz="2400" dirty="0" smtClean="0"/>
              <a:t>разотождествления нормативной и патологической частей личности пациента (разделение самого себя и болезни);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работы с потребностями;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работы по формированию и реконструкции нормативных личностных статусов.  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Методика разотождествления нормативной и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патологической частей личности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8915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 lnSpcReduction="10000"/>
          </a:bodyPr>
          <a:lstStyle/>
          <a:p>
            <a:r>
              <a:rPr lang="ru-RU" sz="2400" smtClean="0"/>
              <a:t>Изучить  с пациентом структуру нормативной личности;</a:t>
            </a:r>
          </a:p>
          <a:p>
            <a:r>
              <a:rPr lang="ru-RU" sz="2400" smtClean="0"/>
              <a:t>Изучить механизмы развития зависимости как чужеродного паразитарного личностного новообразования;</a:t>
            </a:r>
          </a:p>
          <a:p>
            <a:r>
              <a:rPr lang="ru-RU" sz="2400" smtClean="0"/>
              <a:t>Сформировать эмоционально-негативное отношение к зависимости («Я-патологическому»),  работая с образами и ассоциациями; </a:t>
            </a:r>
          </a:p>
          <a:p>
            <a:r>
              <a:rPr lang="ru-RU" sz="2400" smtClean="0"/>
              <a:t>Помощь пациенту в осознании возможности жить свободно (без употребления ПАВ), используя  экзистенциальный «отрезок жизни»;</a:t>
            </a:r>
          </a:p>
          <a:p>
            <a:r>
              <a:rPr lang="ru-RU" sz="2400" smtClean="0"/>
              <a:t>Выработать у пациента навык переключения себя из патологического в нормативные ЛС, а также навык длительного пребывания в них.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Методика работы с потребностями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1285860"/>
            <a:ext cx="7929618" cy="484030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изучение универсальных человеческих потребностей (в классификациях А. Маслоу, Э. </a:t>
            </a:r>
            <a:r>
              <a:rPr lang="ru-RU" sz="2800" dirty="0" err="1" smtClean="0">
                <a:latin typeface="+mj-lt"/>
                <a:cs typeface="Times New Roman" pitchFamily="18" charset="0"/>
              </a:rPr>
              <a:t>Фромма</a:t>
            </a:r>
            <a:r>
              <a:rPr lang="ru-RU" sz="2800" dirty="0" smtClean="0">
                <a:latin typeface="+mj-lt"/>
                <a:cs typeface="Times New Roman" pitchFamily="18" charset="0"/>
              </a:rPr>
              <a:t>, Ю.В. Валентика);</a:t>
            </a:r>
          </a:p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обнаружение собственных фрустрированных потребностей; </a:t>
            </a:r>
          </a:p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осознание неосознанных фрустрированных потребностей;</a:t>
            </a:r>
          </a:p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осознание деструктивных способов снятия потребностного напряжения;</a:t>
            </a:r>
          </a:p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проработка конструктивных способов удовлетворения фрустрированных потребностей;</a:t>
            </a:r>
          </a:p>
          <a:p>
            <a:pPr>
              <a:defRPr/>
            </a:pPr>
            <a:r>
              <a:rPr lang="ru-RU" sz="2800" dirty="0" smtClean="0">
                <a:latin typeface="+mj-lt"/>
                <a:cs typeface="Times New Roman" pitchFamily="18" charset="0"/>
              </a:rPr>
              <a:t>освоение конструктивных способов разрядки потребностного напряжения.  </a:t>
            </a:r>
          </a:p>
          <a:p>
            <a:pPr>
              <a:defRPr/>
            </a:pP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ChangeArrowheads="1"/>
          </p:cNvSpPr>
          <p:nvPr/>
        </p:nvSpPr>
        <p:spPr bwMode="auto">
          <a:xfrm>
            <a:off x="1143000" y="214313"/>
            <a:ext cx="71628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ctr"/>
            <a:r>
              <a:rPr lang="ru-RU" sz="2800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Духовное «Я» человека  испытывает 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потребности (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Е.А. Соборникова, 2010 г.</a:t>
            </a:r>
            <a:r>
              <a:rPr lang="ru-RU" sz="28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):</a:t>
            </a:r>
          </a:p>
          <a:p>
            <a:pPr indent="449263" algn="ctr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Font typeface="Wingdings" pitchFamily="2" charset="2"/>
              <a:buChar char="ü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во взаимосвязи с Богом,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в  развитии, 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созидании,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поисках смысла, 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осмыслении мироустройства (мироздания) и своего места в мире,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ответах на экзистенциальные вопросы (о любви, одиночестве, выборе, смерти, ответственности),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самотрансцеденции (выходе за рамки себя, самоотдаче, альтруизме),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уединении и тишине,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созерцании, </a:t>
            </a:r>
          </a:p>
          <a:p>
            <a:pPr indent="449263">
              <a:buFont typeface="Wingdings" pitchFamily="2" charset="2"/>
              <a:buChar char="ü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 красоте и гармонии.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3"/>
          <p:cNvSpPr>
            <a:spLocks noChangeArrowheads="1"/>
          </p:cNvSpPr>
          <p:nvPr/>
        </p:nvSpPr>
        <p:spPr bwMode="auto">
          <a:xfrm>
            <a:off x="1000101" y="1357298"/>
            <a:ext cx="728667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Разработан комплекс </a:t>
            </a:r>
            <a:r>
              <a:rPr lang="ru-RU" sz="2800" b="1" dirty="0">
                <a:solidFill>
                  <a:srgbClr val="C00000"/>
                </a:solidFill>
                <a:cs typeface="Times New Roman" pitchFamily="18" charset="0"/>
              </a:rPr>
              <a:t>технологий, направленных на реконструкцию и развитие </a:t>
            </a:r>
            <a:r>
              <a:rPr lang="ru-RU" sz="2800" b="1" dirty="0" smtClean="0">
                <a:solidFill>
                  <a:srgbClr val="C00000"/>
                </a:solidFill>
              </a:rPr>
              <a:t>универсальных нормативных личностных статусов (по Ю.В. Валентику) и «</a:t>
            </a:r>
            <a:r>
              <a:rPr lang="ru-RU" sz="2800" b="1" dirty="0" err="1" smtClean="0">
                <a:solidFill>
                  <a:srgbClr val="C00000"/>
                </a:solidFill>
              </a:rPr>
              <a:t>Я-духовного</a:t>
            </a:r>
            <a:r>
              <a:rPr lang="ru-RU" sz="2800" b="1" dirty="0" smtClean="0">
                <a:solidFill>
                  <a:srgbClr val="C00000"/>
                </a:solidFill>
              </a:rPr>
              <a:t>» в условиях терапевтического сообщества реабилитационной программы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1214438"/>
            <a:ext cx="714375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2800" dirty="0">
              <a:latin typeface="+mn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2800" dirty="0">
                <a:latin typeface="+mn-lt"/>
              </a:rPr>
              <a:t> </a:t>
            </a:r>
            <a:r>
              <a:rPr lang="ru-RU" sz="2400" i="1" dirty="0">
                <a:latin typeface="+mn-lt"/>
              </a:rPr>
              <a:t>методы психодинамического направления </a:t>
            </a:r>
            <a:r>
              <a:rPr lang="ru-RU" sz="2400" dirty="0">
                <a:latin typeface="+mn-lt"/>
              </a:rPr>
              <a:t>психотерапии для проработки неосознанных установок и поведенческих </a:t>
            </a:r>
            <a:r>
              <a:rPr lang="ru-RU" sz="2400" dirty="0" smtClean="0">
                <a:latin typeface="+mn-lt"/>
              </a:rPr>
              <a:t>стереотипов</a:t>
            </a:r>
          </a:p>
          <a:p>
            <a:pPr algn="just">
              <a:defRPr/>
            </a:pPr>
            <a:endParaRPr lang="ru-RU" sz="2400" dirty="0">
              <a:latin typeface="+mn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2400" i="1" dirty="0">
                <a:latin typeface="+mn-lt"/>
              </a:rPr>
              <a:t>методы когнитивно-поведенческого направления </a:t>
            </a:r>
            <a:r>
              <a:rPr lang="ru-RU" sz="2400" dirty="0">
                <a:latin typeface="+mn-lt"/>
              </a:rPr>
              <a:t>психотерапии для работы с установками и отработки поведенческих навыков; </a:t>
            </a:r>
            <a:endParaRPr lang="ru-RU" sz="2400" dirty="0" smtClean="0">
              <a:latin typeface="+mn-lt"/>
            </a:endParaRPr>
          </a:p>
          <a:p>
            <a:pPr algn="just">
              <a:defRPr/>
            </a:pPr>
            <a:endParaRPr lang="ru-RU" sz="2400" dirty="0">
              <a:latin typeface="+mn-lt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2400" dirty="0">
                <a:latin typeface="+mn-lt"/>
              </a:rPr>
              <a:t>   </a:t>
            </a:r>
            <a:r>
              <a:rPr lang="ru-RU" sz="2400" i="1" dirty="0">
                <a:latin typeface="+mn-lt"/>
              </a:rPr>
              <a:t>подходы экзистенциальной психотерапии </a:t>
            </a:r>
            <a:r>
              <a:rPr lang="ru-RU" sz="2400" dirty="0">
                <a:latin typeface="+mn-lt"/>
              </a:rPr>
              <a:t>для работы с ценностями и смыслами.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75" y="428625"/>
            <a:ext cx="8786813" cy="1138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400" b="1" dirty="0">
                <a:solidFill>
                  <a:srgbClr val="7030A0"/>
                </a:solidFill>
                <a:latin typeface="+mn-lt"/>
              </a:rPr>
              <a:t>Для реконструкции нормативных личностных статусов применялись: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ChangeArrowheads="1"/>
          </p:cNvSpPr>
          <p:nvPr/>
        </p:nvSpPr>
        <p:spPr bwMode="auto">
          <a:xfrm>
            <a:off x="571472" y="1428736"/>
            <a:ext cx="814393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знакомство реабилитантов с духовными ценностями человечества (культурными, философскими, религиозными);</a:t>
            </a:r>
            <a:endParaRPr lang="ru-RU" sz="2400" dirty="0"/>
          </a:p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применение методов Психотерапии духовной культурой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библиотерапию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музыкотерапию,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арт-терапию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Терапию творческим самовыражением М.Е. Бурно;</a:t>
            </a:r>
            <a:endParaRPr lang="ru-RU" sz="2400" dirty="0"/>
          </a:p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применение приемов экзистенциальной психотерапии;</a:t>
            </a:r>
            <a:endParaRPr lang="ru-RU" sz="2400" dirty="0"/>
          </a:p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психотерапевтический театр;</a:t>
            </a:r>
            <a:endParaRPr lang="ru-RU" sz="2400" dirty="0"/>
          </a:p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осуществление психотерапевтических путешествий;</a:t>
            </a:r>
            <a:endParaRPr lang="ru-RU" sz="2400" dirty="0"/>
          </a:p>
          <a:p>
            <a:pPr eaLnBrk="0" hangingPunct="0"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бескорыстное участие в общественно-полезной деятельности (в профилактических мероприятиях, забота о детдомовцах, больных, стариках, устройство праздников здорового образа жизни для молодежи и др.).</a:t>
            </a:r>
            <a:endParaRPr lang="ru-RU" sz="2400" dirty="0"/>
          </a:p>
        </p:txBody>
      </p:sp>
      <p:sp>
        <p:nvSpPr>
          <p:cNvPr id="45059" name="Заголовок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cs typeface="Times New Roman" pitchFamily="18" charset="0"/>
              </a:rPr>
              <a:t>Стратегии для реконструкции и развития </a:t>
            </a:r>
            <a:r>
              <a:rPr lang="ru-RU" sz="3200" b="1" dirty="0" smtClean="0">
                <a:solidFill>
                  <a:srgbClr val="C00000"/>
                </a:solidFill>
              </a:rPr>
              <a:t>«</a:t>
            </a:r>
            <a:r>
              <a:rPr lang="ru-RU" sz="3200" b="1" dirty="0" err="1" smtClean="0">
                <a:solidFill>
                  <a:srgbClr val="C00000"/>
                </a:solidFill>
              </a:rPr>
              <a:t>Я-духовного</a:t>
            </a:r>
            <a:r>
              <a:rPr lang="ru-RU" sz="3200" b="1" dirty="0" smtClean="0">
                <a:solidFill>
                  <a:srgbClr val="C00000"/>
                </a:solidFill>
              </a:rPr>
              <a:t>» в реабилитационной программе: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4889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cs typeface="Times New Roman" pitchFamily="18" charset="0"/>
              </a:rPr>
              <a:t>Этапами исследования, проводимого на базе ОГУЗ «Тамбовская психиатрическая больница», являлись: </a:t>
            </a:r>
            <a:r>
              <a:rPr lang="ru-RU" sz="2800" b="1" dirty="0" smtClean="0">
                <a:solidFill>
                  <a:srgbClr val="7030A0"/>
                </a:solidFill>
              </a:rPr>
              <a:t/>
            </a:r>
            <a:br>
              <a:rPr lang="ru-RU" sz="2800" b="1" dirty="0" smtClean="0">
                <a:solidFill>
                  <a:srgbClr val="7030A0"/>
                </a:solidFill>
              </a:rPr>
            </a:b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596" y="1928801"/>
            <a:ext cx="7143800" cy="3357587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Разработка и внедрение программы амбулаторной реабилитации пациентов наркологического профиля.</a:t>
            </a:r>
          </a:p>
          <a:p>
            <a:pPr lvl="0"/>
            <a:r>
              <a:rPr lang="en-US" sz="2400" dirty="0" smtClean="0"/>
              <a:t>Реализация программы (реабилитация пациентов).</a:t>
            </a:r>
            <a:endParaRPr lang="ru-RU" sz="2400" dirty="0" smtClean="0"/>
          </a:p>
          <a:p>
            <a:pPr lvl="0"/>
            <a:r>
              <a:rPr lang="ru-RU" sz="2400" dirty="0" smtClean="0"/>
              <a:t>Подведение итогов, оценка эффективности программы (обработка документации). </a:t>
            </a:r>
          </a:p>
          <a:p>
            <a:endParaRPr lang="ru-RU" dirty="0"/>
          </a:p>
        </p:txBody>
      </p:sp>
      <p:pic>
        <p:nvPicPr>
          <p:cNvPr id="7" name="Picture 4" descr="4izmereni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15074" y="4500570"/>
            <a:ext cx="2428892" cy="2000264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1143000" y="500063"/>
            <a:ext cx="6572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 исследования</a:t>
            </a:r>
          </a:p>
        </p:txBody>
      </p:sp>
      <p:sp>
        <p:nvSpPr>
          <p:cNvPr id="33795" name="Прямоугольник 2"/>
          <p:cNvSpPr>
            <a:spLocks noChangeArrowheads="1"/>
          </p:cNvSpPr>
          <p:nvPr/>
        </p:nvSpPr>
        <p:spPr bwMode="auto">
          <a:xfrm>
            <a:off x="285750" y="1142984"/>
            <a:ext cx="850106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0" hangingPunct="0">
              <a:buFont typeface="Calibri" pitchFamily="34" charset="0"/>
              <a:buAutoNum type="arabicPeriod"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hangingPunct="0">
              <a:buNone/>
            </a:pPr>
            <a:r>
              <a:rPr lang="ru-RU" sz="3200" dirty="0" smtClean="0">
                <a:latin typeface="+mn-lt"/>
              </a:rPr>
              <a:t>   	</a:t>
            </a:r>
            <a:r>
              <a:rPr lang="ru-RU" sz="2800" dirty="0" smtClean="0">
                <a:latin typeface="+mn-lt"/>
              </a:rPr>
              <a:t>Из </a:t>
            </a:r>
            <a:r>
              <a:rPr lang="ru-RU" sz="2800" b="1" dirty="0" smtClean="0">
                <a:latin typeface="+mn-lt"/>
              </a:rPr>
              <a:t>756</a:t>
            </a:r>
            <a:r>
              <a:rPr lang="ru-RU" sz="2800" dirty="0" smtClean="0">
                <a:latin typeface="+mn-lt"/>
              </a:rPr>
              <a:t> проконсультированных пациентов наркологического профиля, получавших лечение в ОГУЗ «Тамбовская психиатрическая больница», было  отобрано </a:t>
            </a:r>
            <a:r>
              <a:rPr lang="ru-RU" sz="2800" b="1" dirty="0" smtClean="0">
                <a:latin typeface="+mn-lt"/>
              </a:rPr>
              <a:t>254</a:t>
            </a:r>
            <a:r>
              <a:rPr lang="ru-RU" sz="2800" dirty="0" smtClean="0">
                <a:latin typeface="+mn-lt"/>
              </a:rPr>
              <a:t> пациента, которые соответствовали критериям включения в программу амбулаторной реабилитации. </a:t>
            </a:r>
            <a:endParaRPr lang="ru-RU" sz="2800" dirty="0"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1"/>
          <p:cNvSpPr>
            <a:spLocks noChangeArrowheads="1"/>
          </p:cNvSpPr>
          <p:nvPr/>
        </p:nvSpPr>
        <p:spPr bwMode="auto">
          <a:xfrm>
            <a:off x="357158" y="357166"/>
            <a:ext cx="842968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>
              <a:spcBef>
                <a:spcPct val="0"/>
              </a:spcBef>
              <a:buNone/>
            </a:pPr>
            <a:r>
              <a:rPr kumimoji="0" lang="en-US" sz="3200" b="1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</a:t>
            </a: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включения</a:t>
            </a: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en-US" sz="3200" b="1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программу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амбулаторн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ой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реабилитаци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3200" b="1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1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8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643050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Возраст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12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до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30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лет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Наличие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зависимости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от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ПАВ. 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Наличие постоянного места жительства (с учетом амбулаторной формы работы).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Отсутствие открытого уголовного дела в настоящий момент.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Отсутствие острой и хронической психотической симптоматики.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Отсутствие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выраженного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снижения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+mn-lt"/>
                <a:ea typeface="Times New Roman" pitchFamily="18" charset="0"/>
                <a:cs typeface="Times New Roman" pitchFamily="18" charset="0"/>
              </a:rPr>
              <a:t>интеллекта</a:t>
            </a:r>
            <a:r>
              <a:rPr lang="en-US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Отсутствие суицидальной готовности (мысли, действия) в настоящий момент.  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Отсутствие острых проявлений абстинентного синдрома.</a:t>
            </a:r>
            <a:endParaRPr lang="ru-RU" sz="2400" dirty="0" smtClean="0">
              <a:latin typeface="+mn-lt"/>
              <a:cs typeface="Arial" pitchFamily="34" charset="0"/>
            </a:endParaRPr>
          </a:p>
          <a:p>
            <a:pPr lvl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 Согласие родственников пациента на участие в программе.</a:t>
            </a: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214423"/>
            <a:ext cx="757242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latin typeface="+mn-lt"/>
              </a:rPr>
              <a:t>254</a:t>
            </a:r>
            <a:r>
              <a:rPr lang="ru-RU" sz="2800" dirty="0" smtClean="0">
                <a:latin typeface="+mn-lt"/>
              </a:rPr>
              <a:t> пациента были включены в программу;</a:t>
            </a:r>
          </a:p>
          <a:p>
            <a:pPr>
              <a:buNone/>
            </a:pPr>
            <a:endParaRPr lang="ru-RU" sz="2800" dirty="0" smtClean="0">
              <a:latin typeface="+mn-lt"/>
            </a:endParaRPr>
          </a:p>
          <a:p>
            <a:pPr>
              <a:buNone/>
            </a:pPr>
            <a:r>
              <a:rPr lang="ru-RU" sz="28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51 </a:t>
            </a: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пациент выбыл из программы;</a:t>
            </a:r>
          </a:p>
          <a:p>
            <a:pPr>
              <a:buNone/>
            </a:pPr>
            <a:endParaRPr lang="ru-RU" sz="2800" dirty="0" smtClean="0">
              <a:latin typeface="+mn-lt"/>
            </a:endParaRPr>
          </a:p>
          <a:p>
            <a:pPr>
              <a:buNone/>
            </a:pPr>
            <a:r>
              <a:rPr lang="ru-RU" sz="28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203 </a:t>
            </a: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пациента реабилитировались в программе;</a:t>
            </a:r>
          </a:p>
          <a:p>
            <a:pPr>
              <a:buNone/>
            </a:pP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83</a:t>
            </a:r>
            <a:r>
              <a:rPr lang="ru-RU" sz="2800" dirty="0" smtClean="0">
                <a:latin typeface="+mn-lt"/>
                <a:ea typeface="Times New Roman" pitchFamily="18" charset="0"/>
                <a:cs typeface="Times New Roman" pitchFamily="18" charset="0"/>
              </a:rPr>
              <a:t> из их числа удалось изучить катамнез и включить в основную группу исследования. </a:t>
            </a: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14290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  <a:latin typeface="+mn-lt"/>
              </a:rPr>
              <a:t>Критериями включения в основную группу исследования: </a:t>
            </a:r>
            <a:endParaRPr lang="ru-RU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33121" name="Rectangle 1"/>
          <p:cNvSpPr>
            <a:spLocks noChangeArrowheads="1"/>
          </p:cNvSpPr>
          <p:nvPr/>
        </p:nvSpPr>
        <p:spPr bwMode="auto">
          <a:xfrm>
            <a:off x="500034" y="1661992"/>
            <a:ext cx="82868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>
              <a:spcBef>
                <a:spcPct val="0"/>
              </a:spcBef>
              <a:buFont typeface="Arial" pitchFamily="34" charset="0"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наличие психических и поведенческих расстройств, связанных с употреблением ПАВ 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синдром зависимости от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.2;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неоднократное употребление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вредными последствиями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.1); </a:t>
            </a:r>
          </a:p>
          <a:p>
            <a:pPr indent="449263">
              <a:spcBef>
                <a:spcPct val="0"/>
              </a:spcBef>
              <a:buFont typeface="Arial" pitchFamily="34" charset="0"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в программе амбулаторной реабилитации 1 мес. и более; </a:t>
            </a:r>
          </a:p>
          <a:p>
            <a:pPr indent="449263">
              <a:spcBef>
                <a:spcPct val="0"/>
              </a:spcBef>
              <a:buFont typeface="Arial" pitchFamily="34" charset="0"/>
              <a:buChar char="•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доступность катамнеза.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  <a:latin typeface="+mn-lt"/>
              </a:rPr>
              <a:t>Основная группа исследования</a:t>
            </a:r>
            <a:endParaRPr lang="ru-RU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928670"/>
            <a:ext cx="81439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ru-RU" sz="2800" dirty="0" smtClean="0">
                <a:latin typeface="+mn-lt"/>
              </a:rPr>
              <a:t> </a:t>
            </a:r>
            <a:r>
              <a:rPr lang="ru-RU" sz="2600" b="1" u="sng" dirty="0" smtClean="0">
                <a:latin typeface="+mn-lt"/>
              </a:rPr>
              <a:t>возраст пациентов</a:t>
            </a:r>
            <a:r>
              <a:rPr lang="ru-RU" sz="2600" u="sng" dirty="0" smtClean="0">
                <a:latin typeface="+mn-lt"/>
              </a:rPr>
              <a:t>: 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от 12 до 30 лет  (средний возраст 18,98 + 0,468 лет);</a:t>
            </a:r>
          </a:p>
          <a:p>
            <a:pPr>
              <a:spcBef>
                <a:spcPts val="600"/>
              </a:spcBef>
              <a:buNone/>
            </a:pPr>
            <a:endParaRPr lang="ru-RU" sz="2600" dirty="0" smtClean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  </a:t>
            </a:r>
            <a:r>
              <a:rPr lang="ru-RU" sz="2600" b="1" u="sng" dirty="0" smtClean="0">
                <a:latin typeface="+mn-lt"/>
              </a:rPr>
              <a:t>пол пациентов: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 58 мужчин (69,88 %) и  25 женщин (30,12 %);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/>
              <a:t> </a:t>
            </a:r>
            <a:endParaRPr lang="ru-RU" sz="2600" dirty="0" smtClean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r>
              <a:rPr lang="ru-RU" sz="2600" b="1" u="sng" dirty="0" smtClean="0">
                <a:latin typeface="+mn-lt"/>
              </a:rPr>
              <a:t>длительность употребления ПАВ: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 от 1 года до 12 лет;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 </a:t>
            </a:r>
            <a:r>
              <a:rPr lang="ru-RU" sz="2600" b="1" u="sng" dirty="0" smtClean="0">
                <a:latin typeface="+mn-lt"/>
              </a:rPr>
              <a:t>средний возраст начала употребления ПАВ:</a:t>
            </a:r>
          </a:p>
          <a:p>
            <a:pPr>
              <a:spcBef>
                <a:spcPts val="600"/>
              </a:spcBef>
              <a:buNone/>
            </a:pPr>
            <a:r>
              <a:rPr lang="ru-RU" sz="2600" dirty="0" smtClean="0">
                <a:latin typeface="+mn-lt"/>
              </a:rPr>
              <a:t>15,25 + 0,23 года.  </a:t>
            </a:r>
            <a:endParaRPr lang="ru-RU" sz="2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500034" y="642918"/>
          <a:ext cx="800105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5011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7030A0"/>
                </a:solidFill>
                <a:latin typeface="+mn-lt"/>
              </a:rPr>
              <a:t>Основная группа исследования</a:t>
            </a:r>
            <a:endParaRPr lang="ru-RU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714356"/>
            <a:ext cx="81439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latin typeface="+mn-lt"/>
              </a:rPr>
              <a:t>Р</a:t>
            </a:r>
            <a:r>
              <a:rPr lang="en-US" sz="2400" b="1" dirty="0" err="1" smtClean="0">
                <a:latin typeface="+mn-lt"/>
              </a:rPr>
              <a:t>аспределение</a:t>
            </a:r>
            <a:r>
              <a:rPr lang="en-US" sz="2400" b="1" dirty="0" smtClean="0">
                <a:latin typeface="+mn-lt"/>
              </a:rPr>
              <a:t> </a:t>
            </a:r>
            <a:r>
              <a:rPr lang="en-US" sz="2400" b="1" dirty="0" err="1" smtClean="0">
                <a:latin typeface="+mn-lt"/>
              </a:rPr>
              <a:t>по</a:t>
            </a:r>
            <a:r>
              <a:rPr lang="en-US" sz="2400" b="1" dirty="0" smtClean="0">
                <a:latin typeface="+mn-lt"/>
              </a:rPr>
              <a:t> </a:t>
            </a:r>
            <a:r>
              <a:rPr lang="en-US" sz="2400" b="1" dirty="0" err="1" smtClean="0">
                <a:latin typeface="+mn-lt"/>
              </a:rPr>
              <a:t>диагнозам</a:t>
            </a:r>
            <a:r>
              <a:rPr lang="en-US" sz="2400" b="1" dirty="0" smtClean="0">
                <a:latin typeface="+mn-lt"/>
              </a:rPr>
              <a:t>: </a:t>
            </a:r>
            <a:endParaRPr lang="ru-RU" sz="2400" b="1" dirty="0" smtClean="0">
              <a:latin typeface="+mn-lt"/>
            </a:endParaRPr>
          </a:p>
          <a:p>
            <a:pPr lvl="0"/>
            <a:r>
              <a:rPr lang="ru-RU" sz="2400" dirty="0" smtClean="0">
                <a:latin typeface="+mn-lt"/>
              </a:rPr>
              <a:t>Синдром зависимости от опиоидов. Неоднократ</a:t>
            </a:r>
            <a:r>
              <a:rPr lang="ru-RU" sz="2200" dirty="0" smtClean="0">
                <a:latin typeface="+mn-lt"/>
              </a:rPr>
              <a:t>ное употребление алкоголя, </a:t>
            </a:r>
            <a:r>
              <a:rPr lang="ru-RU" sz="2200" dirty="0" err="1" smtClean="0">
                <a:latin typeface="+mn-lt"/>
              </a:rPr>
              <a:t>каннабиноидов</a:t>
            </a:r>
            <a:r>
              <a:rPr lang="ru-RU" sz="2200" dirty="0" smtClean="0">
                <a:latin typeface="+mn-lt"/>
              </a:rPr>
              <a:t>, стимуляторов с вредными последствиями, - имели 42 пациента (50,60 %); </a:t>
            </a:r>
          </a:p>
          <a:p>
            <a:pPr lvl="0"/>
            <a:r>
              <a:rPr lang="ru-RU" sz="2200" dirty="0" smtClean="0">
                <a:latin typeface="+mn-lt"/>
              </a:rPr>
              <a:t>Синдром зависимости от опиоидов (вторая стадия) – 3 пациента (3,62 %); </a:t>
            </a:r>
          </a:p>
          <a:p>
            <a:pPr lvl="0"/>
            <a:r>
              <a:rPr lang="ru-RU" sz="2200" dirty="0" smtClean="0">
                <a:latin typeface="+mn-lt"/>
              </a:rPr>
              <a:t>Неоднократное употребление </a:t>
            </a:r>
            <a:r>
              <a:rPr lang="ru-RU" sz="2200" dirty="0" err="1" smtClean="0">
                <a:latin typeface="+mn-lt"/>
              </a:rPr>
              <a:t>каннабиноидов</a:t>
            </a:r>
            <a:r>
              <a:rPr lang="ru-RU" sz="2200" dirty="0" smtClean="0">
                <a:latin typeface="+mn-lt"/>
              </a:rPr>
              <a:t> с вредными последствиями </a:t>
            </a:r>
            <a:r>
              <a:rPr lang="en-US" sz="2200" dirty="0" smtClean="0">
                <a:latin typeface="+mn-lt"/>
              </a:rPr>
              <a:t>-  6 </a:t>
            </a:r>
            <a:r>
              <a:rPr lang="en-US" sz="2200" dirty="0" err="1" smtClean="0">
                <a:latin typeface="+mn-lt"/>
              </a:rPr>
              <a:t>пациентов</a:t>
            </a:r>
            <a:r>
              <a:rPr lang="en-US" sz="2200" dirty="0" smtClean="0">
                <a:latin typeface="+mn-lt"/>
              </a:rPr>
              <a:t> (7,23 %);</a:t>
            </a:r>
            <a:endParaRPr lang="ru-RU" sz="2200" dirty="0" smtClean="0">
              <a:latin typeface="+mn-lt"/>
            </a:endParaRPr>
          </a:p>
          <a:p>
            <a:pPr lvl="0"/>
            <a:r>
              <a:rPr lang="ru-RU" sz="2200" dirty="0" smtClean="0">
                <a:latin typeface="+mn-lt"/>
              </a:rPr>
              <a:t>Синдром зависимости от  алкоголя (вторая стадия) -  21 пациент  (25,30 %); </a:t>
            </a:r>
          </a:p>
          <a:p>
            <a:pPr lvl="0"/>
            <a:r>
              <a:rPr lang="ru-RU" sz="2200" dirty="0" smtClean="0">
                <a:latin typeface="+mn-lt"/>
              </a:rPr>
              <a:t>Синдром зависимости от  летучих растворителей (вторая стадия) - 10 пациентов (12, 05 %); </a:t>
            </a:r>
          </a:p>
          <a:p>
            <a:pPr lvl="0"/>
            <a:r>
              <a:rPr lang="ru-RU" sz="2200" dirty="0" smtClean="0">
                <a:latin typeface="+mn-lt"/>
              </a:rPr>
              <a:t>Синдром зависимости от снотворных  и седативных препаратов (вторая стадия) 1 пациент (1,20 %).</a:t>
            </a:r>
            <a:endParaRPr lang="ru-RU" sz="2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85720" y="214290"/>
          <a:ext cx="8715436" cy="628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1"/>
          <p:cNvSpPr>
            <a:spLocks noChangeArrowheads="1"/>
          </p:cNvSpPr>
          <p:nvPr/>
        </p:nvSpPr>
        <p:spPr bwMode="auto">
          <a:xfrm>
            <a:off x="714348" y="1428736"/>
            <a:ext cx="77153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качестве сравнения была взята контрольная группа из 83 пациентов, сопоставимая с основной по всем основным характеристикам: диагнозу, возрасту, возрасту начала употребления ПАВ,  длительности употребления ПАВ.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Пациенты контрольной группы получали лечение в ОГУЗ «Тамбовская психиатрическая больница», но не проходили курс амбулаторной реабилитации.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285720" y="357166"/>
            <a:ext cx="85725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онтрольная группа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исследования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357158" y="1071546"/>
            <a:ext cx="850112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eaLnBrk="0" hangingPunct="0">
              <a:spcBef>
                <a:spcPct val="0"/>
              </a:spcBef>
              <a:buFont typeface="Arial" pitchFamily="34" charset="0"/>
              <a:buChar char="•"/>
              <a:tabLst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лонгитюдинальный характер.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eaLnBrk="0" hangingPunct="0">
              <a:spcBef>
                <a:spcPct val="0"/>
              </a:spcBef>
              <a:buFont typeface="Arial" pitchFamily="34" charset="0"/>
              <a:buChar char="•"/>
              <a:tabLst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Использовались клинический, клинико-психологический и клинико-катамнестический методы.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indent="449263" eaLnBrk="0" hangingPunct="0">
              <a:spcBef>
                <a:spcPct val="0"/>
              </a:spcBef>
              <a:buFont typeface="Arial" pitchFamily="34" charset="0"/>
              <a:buChar char="•"/>
              <a:tabLst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Использовалась стандартизированная карта, включающая  48 параметров.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49263" eaLnBrk="0" hangingPunct="0">
              <a:spcBef>
                <a:spcPct val="0"/>
              </a:spcBef>
              <a:buFont typeface="Arial" pitchFamily="34" charset="0"/>
              <a:buChar char="•"/>
              <a:tabLst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Достоверность сведений о пребывании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пациентов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ремиссии подтверждалась хромотографическим тестированием мочи на наличие ПАВ и сведениями, полученными в результате интервьюирования родственников.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indent="449263" eaLnBrk="0" hangingPunct="0">
              <a:spcBef>
                <a:spcPct val="0"/>
              </a:spcBef>
              <a:buFont typeface="Arial" pitchFamily="34" charset="0"/>
              <a:buChar char="•"/>
              <a:tabLst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Сведения о пациентах контрольной группы были получены путем катамнестического исследования, а также от самих пациентов и их родственников.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571744"/>
            <a:ext cx="73581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+mn-lt"/>
              </a:rPr>
              <a:t> </a:t>
            </a:r>
            <a:r>
              <a:rPr lang="ru-RU" sz="2800" dirty="0" smtClean="0">
                <a:latin typeface="+mn-lt"/>
              </a:rPr>
              <a:t>1 год и более наблюдались у 72,3 %  пациентов,</a:t>
            </a:r>
          </a:p>
          <a:p>
            <a:pPr algn="just"/>
            <a:endParaRPr lang="ru-RU" sz="2800" dirty="0" smtClean="0">
              <a:latin typeface="+mn-lt"/>
            </a:endParaRPr>
          </a:p>
          <a:p>
            <a:pPr algn="just"/>
            <a:r>
              <a:rPr lang="ru-RU" sz="2800" dirty="0" smtClean="0">
                <a:latin typeface="+mn-lt"/>
              </a:rPr>
              <a:t> 3 года и более -  у 48 % пациентов.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642918"/>
            <a:ext cx="821537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100" b="1" dirty="0" smtClean="0">
                <a:solidFill>
                  <a:srgbClr val="C00000"/>
                </a:solidFill>
              </a:rPr>
              <a:t>ЭФФЕКТИВНОСТЬ ПРОГРАММЫ</a:t>
            </a:r>
            <a:endParaRPr lang="ru-RU" sz="31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428736"/>
            <a:ext cx="87154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Продолжительность ремиссий в </a:t>
            </a:r>
            <a:r>
              <a:rPr lang="ru-RU" sz="2800" b="1" dirty="0" smtClean="0">
                <a:solidFill>
                  <a:srgbClr val="7030A0"/>
                </a:solidFill>
                <a:latin typeface="+mn-lt"/>
                <a:ea typeface="Calibri" pitchFamily="34" charset="0"/>
                <a:cs typeface="Times New Roman" pitchFamily="18" charset="0"/>
              </a:rPr>
              <a:t>основной</a:t>
            </a: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 группе:</a:t>
            </a:r>
          </a:p>
          <a:p>
            <a:pPr algn="ctr">
              <a:buNone/>
            </a:pPr>
            <a:endParaRPr lang="ru-RU" sz="2800" b="1" dirty="0">
              <a:solidFill>
                <a:srgbClr val="000066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714488"/>
            <a:ext cx="82153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+mn-lt"/>
              </a:rPr>
              <a:t> Длительность ремиссии в </a:t>
            </a:r>
            <a:r>
              <a:rPr lang="ru-RU" sz="2800" dirty="0" smtClean="0">
                <a:latin typeface="+mn-lt"/>
                <a:ea typeface="Calibri" pitchFamily="34" charset="0"/>
                <a:cs typeface="Times New Roman" pitchFamily="18" charset="0"/>
              </a:rPr>
              <a:t>основной</a:t>
            </a:r>
            <a:r>
              <a:rPr lang="ru-RU" sz="2800" dirty="0" smtClean="0">
                <a:latin typeface="+mn-lt"/>
              </a:rPr>
              <a:t> группе была в среднем в 15,6 раза выше, по сравнению с контрольной группой пациентов, не проходивших курса реабилитации.</a:t>
            </a:r>
          </a:p>
          <a:p>
            <a:r>
              <a:rPr lang="ru-RU" sz="2800" dirty="0" smtClean="0">
                <a:latin typeface="+mn-lt"/>
              </a:rPr>
              <a:t> </a:t>
            </a:r>
          </a:p>
          <a:p>
            <a:r>
              <a:rPr lang="ru-RU" sz="2800" dirty="0" smtClean="0">
                <a:latin typeface="+mn-lt"/>
              </a:rPr>
              <a:t> Средняя длительность ремиссии в основной группе за период наблюдения составила 45,7 мес. (в контрольной группе – 2,9 мес.).</a:t>
            </a:r>
          </a:p>
          <a:p>
            <a:endParaRPr lang="ru-RU" sz="2800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785794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ЭФФЕКТИВНОСТЬ ПРОГРАММЫ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51063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0" y="28572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51063" algn="l"/>
              </a:tabLst>
            </a:pPr>
            <a:r>
              <a:rPr lang="ru-RU" sz="2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Динамика доли  пациентов, находящихся в ремиссии</a:t>
            </a:r>
            <a:endParaRPr kumimoji="0" lang="ru-RU" sz="27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1"/>
          <p:cNvGraphicFramePr/>
          <p:nvPr/>
        </p:nvGraphicFramePr>
        <p:xfrm>
          <a:off x="571472" y="1000108"/>
          <a:ext cx="8072494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214282" y="1000108"/>
            <a:ext cx="87154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ctr">
              <a:spcBef>
                <a:spcPct val="0"/>
              </a:spcBef>
              <a:buNone/>
              <a:tabLst>
                <a:tab pos="2151063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latin typeface="+mn-lt"/>
                <a:ea typeface="Calibri" pitchFamily="34" charset="0"/>
                <a:cs typeface="Times New Roman" pitchFamily="18" charset="0"/>
              </a:rPr>
              <a:t>основной</a:t>
            </a:r>
            <a:r>
              <a:rPr lang="ru-RU" sz="2400" b="1" i="1" dirty="0" smtClean="0">
                <a:latin typeface="+mn-lt"/>
                <a:ea typeface="Times New Roman" pitchFamily="18" charset="0"/>
                <a:cs typeface="Times New Roman" pitchFamily="18" charset="0"/>
              </a:rPr>
              <a:t> группе после реабилитации: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90,4 % пациентов имели семью;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84,3 % - учились или работали; 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85,5 % не имели проблем с законом.</a:t>
            </a:r>
          </a:p>
          <a:p>
            <a:pPr indent="457200">
              <a:spcBef>
                <a:spcPct val="0"/>
              </a:spcBef>
              <a:buNone/>
              <a:tabLst>
                <a:tab pos="21510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indent="457200">
              <a:spcBef>
                <a:spcPct val="0"/>
              </a:spcBef>
              <a:buNone/>
              <a:tabLst>
                <a:tab pos="2151063" algn="l"/>
              </a:tabLst>
            </a:pPr>
            <a:r>
              <a:rPr lang="ru-RU" sz="24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latin typeface="+mn-lt"/>
                <a:ea typeface="Times New Roman" pitchFamily="18" charset="0"/>
                <a:cs typeface="Times New Roman" pitchFamily="18" charset="0"/>
              </a:rPr>
              <a:t>контрольной группе</a:t>
            </a:r>
            <a:r>
              <a:rPr lang="ru-RU" sz="24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на момент изучения катамнеза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улучшения этих показателей не отмечалось. 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lang="ru-RU" sz="2400" dirty="0" smtClean="0">
                <a:latin typeface="+mn-lt"/>
                <a:ea typeface="Times New Roman" pitchFamily="18" charset="0"/>
                <a:cs typeface="Times New Roman" pitchFamily="18" charset="0"/>
              </a:rPr>
              <a:t>у</a:t>
            </a:r>
            <a:r>
              <a:rPr lang="ru-RU" sz="2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+mn-lt"/>
              </a:rPr>
              <a:t>46, 2% пациентов, имевших собственные семьи, они разрушились;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lang="ru-RU" sz="2400" dirty="0" smtClean="0">
                <a:latin typeface="+mn-lt"/>
              </a:rPr>
              <a:t>из 49, 4 % пациентов, имевших работу или учебу, 39 % их потеряли;</a:t>
            </a:r>
          </a:p>
          <a:p>
            <a:pPr indent="457200">
              <a:spcBef>
                <a:spcPct val="0"/>
              </a:spcBef>
              <a:tabLst>
                <a:tab pos="2151063" algn="l"/>
              </a:tabLst>
            </a:pPr>
            <a:r>
              <a:rPr lang="ru-RU" sz="2400" dirty="0" smtClean="0">
                <a:latin typeface="+mn-lt"/>
              </a:rPr>
              <a:t>увеличилось количество пациентов, имеющих проблемы с законом с 31, 3 % до 36,1 %.</a:t>
            </a:r>
            <a:endParaRPr lang="ru-RU" sz="2400" dirty="0" smtClean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510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85728"/>
            <a:ext cx="8643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ЭФФЕКТИВНОСТЬ ПРОГРАММЫ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00100" y="928671"/>
            <a:ext cx="7358114" cy="428628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По нашему мнению, успешность реабилитации во многом была обусловлена использованием метода формирования личностной саморегуляции (МФЛС).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МФЛС может служить основой для разработки программ профессиональной реабилитации пациентов наркологического профиля.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5728"/>
            <a:ext cx="8610600" cy="603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1224</Words>
  <Application>Microsoft Office PowerPoint</Application>
  <PresentationFormat>Экран (4:3)</PresentationFormat>
  <Paragraphs>144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«Личностная саморегуляция» – это сознательный выбор способов удовлетворения потребностей, обусловленный установками, смыслами и ценностями личности.</vt:lpstr>
      <vt:lpstr>Процесс формирования личностной саморегуляции складывается из трех направлений:</vt:lpstr>
      <vt:lpstr>Методика разотождествления нормативной и патологической частей личности : </vt:lpstr>
      <vt:lpstr>Методика работы с потребностями </vt:lpstr>
      <vt:lpstr>Слайд 9</vt:lpstr>
      <vt:lpstr>Слайд 10</vt:lpstr>
      <vt:lpstr>Слайд 11</vt:lpstr>
      <vt:lpstr>Стратегии для реконструкции и развития «Я-духовного» в реабилитационной программе: </vt:lpstr>
      <vt:lpstr>Этапами исследования, проводимого на базе ОГУЗ «Тамбовская психиатрическая больница», являлись: 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По нашему мнению, успешность реабилитации во многом была обусловлена использованием метода формирования личностной саморегуляции (МФЛС).  МФЛС может служить основой для разработки программ профессиональной реабилитации пациентов наркологического профиля.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ё</cp:lastModifiedBy>
  <cp:revision>33</cp:revision>
  <dcterms:modified xsi:type="dcterms:W3CDTF">2015-10-07T14:31:10Z</dcterms:modified>
</cp:coreProperties>
</file>